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6" r:id="rId4"/>
    <p:sldMasterId id="214748366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League Spartan"/>
      <p:regular r:id="rId21"/>
      <p:bold r:id="rId22"/>
    </p:embeddedFont>
    <p:embeddedFont>
      <p:font typeface="Roboto Mono Medium"/>
      <p:regular r:id="rId23"/>
      <p:bold r:id="rId24"/>
      <p:italic r:id="rId25"/>
      <p:boldItalic r:id="rId26"/>
    </p:embeddedFont>
    <p:embeddedFont>
      <p:font typeface="Maven Pro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LeagueSpartan-bold.fntdata"/><Relationship Id="rId21" Type="http://schemas.openxmlformats.org/officeDocument/2006/relationships/font" Target="fonts/LeagueSpartan-regular.fntdata"/><Relationship Id="rId24" Type="http://schemas.openxmlformats.org/officeDocument/2006/relationships/font" Target="fonts/RobotoMonoMedium-bold.fntdata"/><Relationship Id="rId23" Type="http://schemas.openxmlformats.org/officeDocument/2006/relationships/font" Target="fonts/RobotoMonoMedium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obotoMonoMedium-boldItalic.fntdata"/><Relationship Id="rId25" Type="http://schemas.openxmlformats.org/officeDocument/2006/relationships/font" Target="fonts/RobotoMonoMedium-italic.fntdata"/><Relationship Id="rId28" Type="http://schemas.openxmlformats.org/officeDocument/2006/relationships/font" Target="fonts/MavenPro-bold.fntdata"/><Relationship Id="rId27" Type="http://schemas.openxmlformats.org/officeDocument/2006/relationships/font" Target="fonts/MavenPro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aa0e4b8426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aa0e4b8426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aa0e4b8426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aa0e4b8426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aa0e4b8426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aa0e4b8426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aa0e4b8426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aa0e4b8426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aa0e4b8426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aa0e4b8426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aa0e4b8426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aa0e4b8426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aa0e4b8426_0_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aa0e4b8426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aa0e4b8426_0_2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aa0e4b8426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aa0e4b8426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aa0e4b8426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aa0e4b8426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aa0e4b8426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aa0e4b8426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aa0e4b8426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aa0e4b8426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aa0e4b8426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aa0e4b8426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aa0e4b8426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aa0e4b8426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aa0e4b8426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League Spartan"/>
              <a:buNone/>
              <a:defRPr sz="5200">
                <a:latin typeface="League Spartan"/>
                <a:ea typeface="League Spartan"/>
                <a:cs typeface="League Spartan"/>
                <a:sym typeface="League 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League Spartan"/>
              <a:buNone/>
              <a:defRPr sz="5200">
                <a:latin typeface="League Spartan"/>
                <a:ea typeface="League Spartan"/>
                <a:cs typeface="League Spartan"/>
                <a:sym typeface="League 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League Spartan"/>
              <a:buNone/>
              <a:defRPr sz="5200">
                <a:latin typeface="League Spartan"/>
                <a:ea typeface="League Spartan"/>
                <a:cs typeface="League Spartan"/>
                <a:sym typeface="League 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League Spartan"/>
              <a:buNone/>
              <a:defRPr sz="5200">
                <a:latin typeface="League Spartan"/>
                <a:ea typeface="League Spartan"/>
                <a:cs typeface="League Spartan"/>
                <a:sym typeface="League 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League Spartan"/>
              <a:buNone/>
              <a:defRPr sz="5200">
                <a:latin typeface="League Spartan"/>
                <a:ea typeface="League Spartan"/>
                <a:cs typeface="League Spartan"/>
                <a:sym typeface="League 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League Spartan"/>
              <a:buNone/>
              <a:defRPr sz="5200">
                <a:latin typeface="League Spartan"/>
                <a:ea typeface="League Spartan"/>
                <a:cs typeface="League Spartan"/>
                <a:sym typeface="League 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League Spartan"/>
              <a:buNone/>
              <a:defRPr sz="5200">
                <a:latin typeface="League Spartan"/>
                <a:ea typeface="League Spartan"/>
                <a:cs typeface="League Spartan"/>
                <a:sym typeface="League 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League Spartan"/>
              <a:buNone/>
              <a:defRPr sz="5200">
                <a:latin typeface="League Spartan"/>
                <a:ea typeface="League Spartan"/>
                <a:cs typeface="League Spartan"/>
                <a:sym typeface="League 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League Spartan"/>
              <a:buNone/>
              <a:defRPr sz="5200">
                <a:latin typeface="League Spartan"/>
                <a:ea typeface="League Spartan"/>
                <a:cs typeface="League Spartan"/>
                <a:sym typeface="League Spartan"/>
              </a:defRPr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ven Pro"/>
              <a:buNone/>
              <a:defRPr sz="2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ven Pro"/>
              <a:buNone/>
              <a:defRPr sz="2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ven Pro"/>
              <a:buNone/>
              <a:defRPr sz="2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ven Pro"/>
              <a:buNone/>
              <a:defRPr sz="2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ven Pro"/>
              <a:buNone/>
              <a:defRPr sz="2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ven Pro"/>
              <a:buNone/>
              <a:defRPr sz="2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ven Pro"/>
              <a:buNone/>
              <a:defRPr sz="2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ven Pro"/>
              <a:buNone/>
              <a:defRPr sz="2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ven Pro"/>
              <a:buNone/>
              <a:defRPr sz="2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League Spartan"/>
              <a:buNone/>
              <a:defRPr sz="3600">
                <a:latin typeface="League Spartan"/>
                <a:ea typeface="League Spartan"/>
                <a:cs typeface="League Spartan"/>
                <a:sym typeface="League Sparta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League Spartan"/>
              <a:buNone/>
              <a:defRPr sz="3600">
                <a:latin typeface="League Spartan"/>
                <a:ea typeface="League Spartan"/>
                <a:cs typeface="League Spartan"/>
                <a:sym typeface="League Spartan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League Spartan"/>
              <a:buNone/>
              <a:defRPr sz="3600">
                <a:latin typeface="League Spartan"/>
                <a:ea typeface="League Spartan"/>
                <a:cs typeface="League Spartan"/>
                <a:sym typeface="League Spartan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League Spartan"/>
              <a:buNone/>
              <a:defRPr sz="3600">
                <a:latin typeface="League Spartan"/>
                <a:ea typeface="League Spartan"/>
                <a:cs typeface="League Spartan"/>
                <a:sym typeface="League Spartan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League Spartan"/>
              <a:buNone/>
              <a:defRPr sz="3600">
                <a:latin typeface="League Spartan"/>
                <a:ea typeface="League Spartan"/>
                <a:cs typeface="League Spartan"/>
                <a:sym typeface="League Spartan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League Spartan"/>
              <a:buNone/>
              <a:defRPr sz="3600">
                <a:latin typeface="League Spartan"/>
                <a:ea typeface="League Spartan"/>
                <a:cs typeface="League Spartan"/>
                <a:sym typeface="League Spartan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League Spartan"/>
              <a:buNone/>
              <a:defRPr sz="3600">
                <a:latin typeface="League Spartan"/>
                <a:ea typeface="League Spartan"/>
                <a:cs typeface="League Spartan"/>
                <a:sym typeface="League Spartan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League Spartan"/>
              <a:buNone/>
              <a:defRPr sz="3600">
                <a:latin typeface="League Spartan"/>
                <a:ea typeface="League Spartan"/>
                <a:cs typeface="League Spartan"/>
                <a:sym typeface="League Spartan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League Spartan"/>
              <a:buNone/>
              <a:defRPr sz="3600">
                <a:latin typeface="League Spartan"/>
                <a:ea typeface="League Spartan"/>
                <a:cs typeface="League Spartan"/>
                <a:sym typeface="League Spartan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League Spartan"/>
              <a:buNone/>
              <a:defRPr>
                <a:latin typeface="League Spartan"/>
                <a:ea typeface="League Spartan"/>
                <a:cs typeface="League Spartan"/>
                <a:sym typeface="League Spart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League Spartan"/>
              <a:buNone/>
              <a:defRPr>
                <a:latin typeface="League Spartan"/>
                <a:ea typeface="League Spartan"/>
                <a:cs typeface="League Spartan"/>
                <a:sym typeface="League Sparta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League Spartan"/>
              <a:buNone/>
              <a:defRPr>
                <a:latin typeface="League Spartan"/>
                <a:ea typeface="League Spartan"/>
                <a:cs typeface="League Spartan"/>
                <a:sym typeface="League Sparta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League Spartan"/>
              <a:buNone/>
              <a:defRPr>
                <a:latin typeface="League Spartan"/>
                <a:ea typeface="League Spartan"/>
                <a:cs typeface="League Spartan"/>
                <a:sym typeface="League Sparta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League Spartan"/>
              <a:buNone/>
              <a:defRPr>
                <a:latin typeface="League Spartan"/>
                <a:ea typeface="League Spartan"/>
                <a:cs typeface="League Spartan"/>
                <a:sym typeface="League Sparta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League Spartan"/>
              <a:buNone/>
              <a:defRPr>
                <a:latin typeface="League Spartan"/>
                <a:ea typeface="League Spartan"/>
                <a:cs typeface="League Spartan"/>
                <a:sym typeface="League Sparta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League Spartan"/>
              <a:buNone/>
              <a:defRPr>
                <a:latin typeface="League Spartan"/>
                <a:ea typeface="League Spartan"/>
                <a:cs typeface="League Spartan"/>
                <a:sym typeface="League Sparta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League Spartan"/>
              <a:buNone/>
              <a:defRPr>
                <a:latin typeface="League Spartan"/>
                <a:ea typeface="League Spartan"/>
                <a:cs typeface="League Spartan"/>
                <a:sym typeface="League Sparta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League Spartan"/>
              <a:buNone/>
              <a:defRPr>
                <a:latin typeface="League Spartan"/>
                <a:ea typeface="League Spartan"/>
                <a:cs typeface="League Spartan"/>
                <a:sym typeface="League Spartan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Maven Pro"/>
              <a:buChar char="●"/>
              <a:defRPr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Maven Pro"/>
              <a:buChar char="○"/>
              <a:defRPr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Maven Pro"/>
              <a:buChar char="■"/>
              <a:defRPr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Maven Pro"/>
              <a:buChar char="●"/>
              <a:defRPr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Maven Pro"/>
              <a:buChar char="○"/>
              <a:defRPr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Maven Pro"/>
              <a:buChar char="■"/>
              <a:defRPr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Maven Pro"/>
              <a:buChar char="●"/>
              <a:defRPr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Maven Pro"/>
              <a:buChar char="○"/>
              <a:defRPr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Maven Pro"/>
              <a:buChar char="■"/>
              <a:defRPr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66" name="Google Shape;6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0" name="Google Shape;70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League Spartan"/>
              <a:buNone/>
              <a:defRPr sz="2400">
                <a:latin typeface="League Spartan"/>
                <a:ea typeface="League Spartan"/>
                <a:cs typeface="League Spartan"/>
                <a:sym typeface="League Spart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1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Maven Pro"/>
              <a:buChar char="●"/>
              <a:defRPr sz="1200">
                <a:latin typeface="Maven Pro"/>
                <a:ea typeface="Maven Pro"/>
                <a:cs typeface="Maven Pro"/>
                <a:sym typeface="Maven Pro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Maven Pro"/>
              <a:buChar char="○"/>
              <a:defRPr sz="1200">
                <a:latin typeface="Maven Pro"/>
                <a:ea typeface="Maven Pro"/>
                <a:cs typeface="Maven Pro"/>
                <a:sym typeface="Maven Pro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Maven Pro"/>
              <a:buChar char="■"/>
              <a:defRPr sz="1200">
                <a:latin typeface="Maven Pro"/>
                <a:ea typeface="Maven Pro"/>
                <a:cs typeface="Maven Pro"/>
                <a:sym typeface="Maven Pro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Maven Pro"/>
              <a:buChar char="●"/>
              <a:defRPr sz="1200">
                <a:latin typeface="Maven Pro"/>
                <a:ea typeface="Maven Pro"/>
                <a:cs typeface="Maven Pro"/>
                <a:sym typeface="Maven Pro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Maven Pro"/>
              <a:buChar char="○"/>
              <a:defRPr sz="1200">
                <a:latin typeface="Maven Pro"/>
                <a:ea typeface="Maven Pro"/>
                <a:cs typeface="Maven Pro"/>
                <a:sym typeface="Maven Pro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Maven Pro"/>
              <a:buChar char="■"/>
              <a:defRPr sz="1200">
                <a:latin typeface="Maven Pro"/>
                <a:ea typeface="Maven Pro"/>
                <a:cs typeface="Maven Pro"/>
                <a:sym typeface="Maven Pro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Maven Pro"/>
              <a:buChar char="●"/>
              <a:defRPr sz="1200">
                <a:latin typeface="Maven Pro"/>
                <a:ea typeface="Maven Pro"/>
                <a:cs typeface="Maven Pro"/>
                <a:sym typeface="Maven Pro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Maven Pro"/>
              <a:buChar char="○"/>
              <a:defRPr sz="1200">
                <a:latin typeface="Maven Pro"/>
                <a:ea typeface="Maven Pro"/>
                <a:cs typeface="Maven Pro"/>
                <a:sym typeface="Maven Pro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Maven Pro"/>
              <a:buChar char="■"/>
              <a:defRPr sz="1200"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League Spartan"/>
              <a:buNone/>
              <a:defRPr sz="4800">
                <a:latin typeface="League Spartan"/>
                <a:ea typeface="League Spartan"/>
                <a:cs typeface="League Spartan"/>
                <a:sym typeface="League Spart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8" name="Google Shape;7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79" name="Google Shape;79;p19"/>
          <p:cNvPicPr preferRelativeResize="0"/>
          <p:nvPr/>
        </p:nvPicPr>
        <p:blipFill rotWithShape="1">
          <a:blip r:embed="rId2">
            <a:alphaModFix/>
          </a:blip>
          <a:srcRect b="66208" l="0" r="0" t="0"/>
          <a:stretch/>
        </p:blipFill>
        <p:spPr>
          <a:xfrm>
            <a:off x="0" y="4504596"/>
            <a:ext cx="9144000" cy="63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6343" y="4546005"/>
            <a:ext cx="1460032" cy="404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/>
          <p:nvPr>
            <p:ph type="title"/>
          </p:nvPr>
        </p:nvSpPr>
        <p:spPr>
          <a:xfrm>
            <a:off x="720000" y="445025"/>
            <a:ext cx="811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" name="Google Shape;83;p20"/>
          <p:cNvSpPr txBox="1"/>
          <p:nvPr>
            <p:ph idx="1" type="body"/>
          </p:nvPr>
        </p:nvSpPr>
        <p:spPr>
          <a:xfrm>
            <a:off x="720000" y="1152475"/>
            <a:ext cx="811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4" name="Google Shape;8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5" name="Google Shape;85;p20"/>
          <p:cNvPicPr preferRelativeResize="0"/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5" y="0"/>
            <a:ext cx="116219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280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ague Spartan"/>
              <a:buNone/>
              <a:defRPr sz="2800">
                <a:solidFill>
                  <a:schemeClr val="dk1"/>
                </a:solidFill>
                <a:latin typeface="League Spartan"/>
                <a:ea typeface="League Spartan"/>
                <a:cs typeface="League Spartan"/>
                <a:sym typeface="League Spart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ven Pro"/>
              <a:buChar char="●"/>
              <a:defRPr sz="1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Char char="○"/>
              <a:defRPr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Char char="■"/>
              <a:defRPr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Char char="●"/>
              <a:defRPr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Char char="○"/>
              <a:defRPr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Char char="■"/>
              <a:defRPr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Char char="●"/>
              <a:defRPr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Char char="○"/>
              <a:defRPr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ven Pro"/>
              <a:buChar char="■"/>
              <a:defRPr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54" name="Google Shape;54;p13"/>
          <p:cNvPicPr preferRelativeResize="0"/>
          <p:nvPr/>
        </p:nvPicPr>
        <p:blipFill rotWithShape="1">
          <a:blip r:embed="rId1">
            <a:alphaModFix/>
          </a:blip>
          <a:srcRect b="66208" l="0" r="0" t="0"/>
          <a:stretch/>
        </p:blipFill>
        <p:spPr>
          <a:xfrm>
            <a:off x="0" y="4504596"/>
            <a:ext cx="9144000" cy="63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966343" y="4546005"/>
            <a:ext cx="1460032" cy="404637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ithub.com/oskariorg/sample-server-extension/blob/master/app-resources/src/main/resources/json/apps/geoportal-3067.json" TargetMode="External"/><Relationship Id="rId4" Type="http://schemas.openxmlformats.org/officeDocument/2006/relationships/hyperlink" Target="https://github.com/oskariorg/sample-server-extension/blob/master/app-resources/src/main/resources/json/apps/geoportal-3067.json" TargetMode="External"/><Relationship Id="rId5" Type="http://schemas.openxmlformats.org/officeDocument/2006/relationships/hyperlink" Target="https://github.com/oskariorg/sample-server-extension/blob/master/app-resources/src/main/resources/json/apps/geoportal-3067.json" TargetMode="External"/><Relationship Id="rId6" Type="http://schemas.openxmlformats.org/officeDocument/2006/relationships/hyperlink" Target="https://github.com/oskariorg/sample-server-extension/blob/master/app-resources/src/main/resources/json/apps/geoportal-3067.json" TargetMode="External"/><Relationship Id="rId7" Type="http://schemas.openxmlformats.org/officeDocument/2006/relationships/image" Target="../media/image11.png"/><Relationship Id="rId8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oskariorg/oskari-frontend/pull/2886" TargetMode="External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github.com/nls-oskari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oskari.org/" TargetMode="External"/><Relationship Id="rId4" Type="http://schemas.openxmlformats.org/officeDocument/2006/relationships/hyperlink" Target="https://github.com/oskariorg/" TargetMode="External"/><Relationship Id="rId9" Type="http://schemas.openxmlformats.org/officeDocument/2006/relationships/image" Target="../media/image16.png"/><Relationship Id="rId5" Type="http://schemas.openxmlformats.org/officeDocument/2006/relationships/hyperlink" Target="https://www.linkedin.com/groups/13103184/" TargetMode="External"/><Relationship Id="rId6" Type="http://schemas.openxmlformats.org/officeDocument/2006/relationships/hyperlink" Target="mailto:info@oskari.org" TargetMode="External"/><Relationship Id="rId7" Type="http://schemas.openxmlformats.org/officeDocument/2006/relationships/image" Target="../media/image2.png"/><Relationship Id="rId8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oskari.org" TargetMode="External"/><Relationship Id="rId4" Type="http://schemas.openxmlformats.org/officeDocument/2006/relationships/hyperlink" Target="https://oskari.org/documentation/docs/3.1.0/12-Changelog" TargetMode="External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Relationship Id="rId5" Type="http://schemas.openxmlformats.org/officeDocument/2006/relationships/image" Target="../media/image7.png"/><Relationship Id="rId6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oskariorg" TargetMode="External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Oskari for developers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Customization</a:t>
            </a:r>
            <a:endParaRPr/>
          </a:p>
        </p:txBody>
      </p:sp>
      <p:sp>
        <p:nvSpPr>
          <p:cNvPr id="160" name="Google Shape;160;p30"/>
          <p:cNvSpPr txBox="1"/>
          <p:nvPr>
            <p:ph idx="1" type="body"/>
          </p:nvPr>
        </p:nvSpPr>
        <p:spPr>
          <a:xfrm>
            <a:off x="311700" y="1144975"/>
            <a:ext cx="2605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App setup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500"/>
              <a:t>Theme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-GB" sz="1500"/>
              <a:t>Functionalities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 u="sng">
                <a:solidFill>
                  <a:schemeClr val="hlink"/>
                </a:solidFill>
                <a:hlinkClick r:id="rId3"/>
              </a:rPr>
              <a:t>sample-server-extension/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 u="sng">
                <a:solidFill>
                  <a:schemeClr val="hlink"/>
                </a:solidFill>
                <a:hlinkClick r:id="rId4"/>
              </a:rPr>
              <a:t>app-resources/src/main/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 u="sng">
                <a:solidFill>
                  <a:schemeClr val="hlink"/>
                </a:solidFill>
                <a:hlinkClick r:id="rId5"/>
              </a:rPr>
              <a:t>resources/json/apps/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500" u="sng">
                <a:solidFill>
                  <a:schemeClr val="hlink"/>
                </a:solidFill>
                <a:hlinkClick r:id="rId6"/>
              </a:rPr>
              <a:t>geoportal-3067.json</a:t>
            </a:r>
            <a:endParaRPr sz="1500"/>
          </a:p>
        </p:txBody>
      </p:sp>
      <p:pic>
        <p:nvPicPr>
          <p:cNvPr id="161" name="Google Shape;161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21325" y="0"/>
            <a:ext cx="5591175" cy="509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991788" y="52375"/>
            <a:ext cx="3400425" cy="503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1"/>
          <p:cNvSpPr txBox="1"/>
          <p:nvPr>
            <p:ph type="title"/>
          </p:nvPr>
        </p:nvSpPr>
        <p:spPr>
          <a:xfrm>
            <a:off x="311700" y="258524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Oskari 3.x and beyond</a:t>
            </a:r>
            <a:endParaRPr/>
          </a:p>
        </p:txBody>
      </p:sp>
      <p:sp>
        <p:nvSpPr>
          <p:cNvPr id="168" name="Google Shape;168;p31"/>
          <p:cNvSpPr txBox="1"/>
          <p:nvPr>
            <p:ph idx="1" type="body"/>
          </p:nvPr>
        </p:nvSpPr>
        <p:spPr>
          <a:xfrm>
            <a:off x="311700" y="902171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Java version updated from 8 to 17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Can be run with more recent versions as well.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Frontend loader changes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packages/*/bundle.js on their way out, new way: bundles/*/index.js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https://github.com/oskariorg/oskari-frontend/pull/2886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locales automagically detected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New base bundle: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3452" y="2709852"/>
            <a:ext cx="5750074" cy="222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/>
          <p:nvPr>
            <p:ph type="title"/>
          </p:nvPr>
        </p:nvSpPr>
        <p:spPr>
          <a:xfrm>
            <a:off x="3213100" y="445025"/>
            <a:ext cx="5619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Example integration: search</a:t>
            </a:r>
            <a:endParaRPr/>
          </a:p>
        </p:txBody>
      </p:sp>
      <p:sp>
        <p:nvSpPr>
          <p:cNvPr id="175" name="Google Shape;175;p32"/>
          <p:cNvSpPr txBox="1"/>
          <p:nvPr>
            <p:ph idx="1" type="body"/>
          </p:nvPr>
        </p:nvSpPr>
        <p:spPr>
          <a:xfrm>
            <a:off x="3213100" y="1152475"/>
            <a:ext cx="5619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Concept: SearchChannel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Backing service for search can be anything really: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Nominatim OpenStreetMap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MML Geokoodauspalvelu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WFS-services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Any custom backend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Searching using coordinates/reverse geocoding also an option.</a:t>
            </a:r>
            <a:endParaRPr/>
          </a:p>
        </p:txBody>
      </p:sp>
      <p:pic>
        <p:nvPicPr>
          <p:cNvPr id="176" name="Google Shape;17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375" y="307975"/>
            <a:ext cx="2141050" cy="4629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Oskari-development</a:t>
            </a:r>
            <a:endParaRPr/>
          </a:p>
        </p:txBody>
      </p:sp>
      <p:sp>
        <p:nvSpPr>
          <p:cNvPr id="182" name="Google Shape;182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Developed using pull requests through GitHub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oskari-frontend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oskari-server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Changelog/migration guides for applications: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Release notes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Migration guide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Template application repository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(Paikkatietoikkuna repository </a:t>
            </a:r>
            <a:r>
              <a:rPr lang="en-GB" u="sng">
                <a:solidFill>
                  <a:schemeClr val="hlink"/>
                </a:solidFill>
                <a:hlinkClick r:id="rId3"/>
              </a:rPr>
              <a:t>github.com/nls-oskari</a:t>
            </a:r>
            <a:r>
              <a:rPr lang="en-GB"/>
              <a:t>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Possible to ask questions in Gitter chat, for example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188" name="Google Shape;188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-GB" sz="1500"/>
              <a:t>Website: </a:t>
            </a:r>
            <a:r>
              <a:rPr lang="en-GB" sz="15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https://oskari.org/</a:t>
            </a:r>
            <a:endParaRPr sz="15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-GB" sz="1500"/>
              <a:t>GitHub: </a:t>
            </a:r>
            <a:r>
              <a:rPr lang="en-GB" sz="14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https://github.com/oskariorg/</a:t>
            </a:r>
            <a:r>
              <a:rPr lang="en-GB" sz="1400"/>
              <a:t> </a:t>
            </a:r>
            <a:endParaRPr b="1" sz="15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-GB" sz="1500"/>
              <a:t>LinkedIn</a:t>
            </a:r>
            <a:r>
              <a:rPr lang="en-GB" sz="1500"/>
              <a:t>: </a:t>
            </a:r>
            <a:r>
              <a:rPr lang="en-GB" sz="15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Oskari - Open Source</a:t>
            </a:r>
            <a:endParaRPr sz="15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-GB" sz="1500"/>
              <a:t>Email:</a:t>
            </a:r>
            <a:r>
              <a:rPr lang="en-GB" sz="1500"/>
              <a:t> </a:t>
            </a:r>
            <a:r>
              <a:rPr lang="en-GB" sz="1500" u="sng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info@oskari.org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34"/>
          <p:cNvPicPr preferRelativeResize="0"/>
          <p:nvPr/>
        </p:nvPicPr>
        <p:blipFill rotWithShape="1">
          <a:blip r:embed="rId7">
            <a:alphaModFix/>
          </a:blip>
          <a:srcRect b="66208" l="0" r="0" t="0"/>
          <a:stretch/>
        </p:blipFill>
        <p:spPr>
          <a:xfrm>
            <a:off x="0" y="4504596"/>
            <a:ext cx="9144000" cy="63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66343" y="4546005"/>
            <a:ext cx="1460032" cy="4046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177776" y="874988"/>
            <a:ext cx="3037176" cy="2399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Oskari - developer perspective</a:t>
            </a:r>
            <a:endParaRPr/>
          </a:p>
        </p:txBody>
      </p:sp>
      <p:sp>
        <p:nvSpPr>
          <p:cNvPr id="96" name="Google Shape;9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29257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300"/>
              <a:t>Quick start using downloadable zip with bundled Tomcat</a:t>
            </a:r>
            <a:endParaRPr sz="1300"/>
          </a:p>
          <a:p>
            <a:pPr indent="-29257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300"/>
              <a:t>Light-weight customization using sample-application/server:</a:t>
            </a:r>
            <a:endParaRPr sz="1300"/>
          </a:p>
          <a:p>
            <a:pPr indent="-29257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GB" sz="1300"/>
              <a:t>Template repository as base for customized applications</a:t>
            </a:r>
            <a:endParaRPr sz="1300"/>
          </a:p>
          <a:p>
            <a:pPr indent="-29257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GB" sz="1300"/>
              <a:t>Application customization</a:t>
            </a:r>
            <a:endParaRPr sz="1300"/>
          </a:p>
          <a:p>
            <a:pPr indent="-29257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GB" sz="1300"/>
              <a:t>Adding custom functionalities</a:t>
            </a:r>
            <a:endParaRPr sz="1300"/>
          </a:p>
          <a:p>
            <a:pPr indent="-29257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300"/>
              <a:t>Version upgrades usually easy to do:</a:t>
            </a:r>
            <a:endParaRPr sz="1300"/>
          </a:p>
          <a:p>
            <a:pPr indent="-29257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GB" sz="1300"/>
              <a:t>Bump dependency version</a:t>
            </a:r>
            <a:endParaRPr sz="1300"/>
          </a:p>
          <a:p>
            <a:pPr indent="-29257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GB" sz="1300"/>
              <a:t>Automatic database migrations</a:t>
            </a:r>
            <a:endParaRPr sz="1300"/>
          </a:p>
          <a:p>
            <a:pPr indent="-29257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GB" sz="1300"/>
              <a:t>Change log on </a:t>
            </a:r>
            <a:r>
              <a:rPr lang="en-GB" sz="1300" u="sng">
                <a:solidFill>
                  <a:schemeClr val="hlink"/>
                </a:solidFill>
                <a:hlinkClick r:id="rId3"/>
              </a:rPr>
              <a:t>oskari.org</a:t>
            </a:r>
            <a:r>
              <a:rPr lang="en-GB" sz="1300"/>
              <a:t>:</a:t>
            </a:r>
            <a:endParaRPr sz="1300"/>
          </a:p>
          <a:p>
            <a:pPr indent="-292576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-GB" sz="1300"/>
              <a:t>What’s new / changed</a:t>
            </a:r>
            <a:endParaRPr sz="1300"/>
          </a:p>
          <a:p>
            <a:pPr indent="-292576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-GB" sz="1300"/>
              <a:t>Migration guide</a:t>
            </a:r>
            <a:endParaRPr sz="1300"/>
          </a:p>
          <a:p>
            <a:pPr indent="-292576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-GB" sz="1300" u="sng">
                <a:solidFill>
                  <a:schemeClr val="hlink"/>
                </a:solidFill>
                <a:hlinkClick r:id="rId4"/>
              </a:rPr>
              <a:t>https://oskari.org/documentation/docs/3.1.0/12-Changelog</a:t>
            </a:r>
            <a:endParaRPr sz="1300"/>
          </a:p>
          <a:p>
            <a:pPr indent="-29257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300"/>
              <a:t>When doing changes or new functionalities, consider if it could be included in the Oskari repositories</a:t>
            </a:r>
            <a:endParaRPr sz="1300"/>
          </a:p>
          <a:p>
            <a:pPr indent="-29257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GB" sz="1300"/>
              <a:t>Pull requests are accepted</a:t>
            </a:r>
            <a:endParaRPr sz="1300"/>
          </a:p>
          <a:p>
            <a:pPr indent="-29257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GB" sz="1300"/>
              <a:t>Can be easier way to document/maintain functionalities</a:t>
            </a:r>
            <a:endParaRPr sz="1300"/>
          </a:p>
          <a:p>
            <a:pPr indent="-292576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GB" sz="1300"/>
              <a:t>Let others benefit as well</a:t>
            </a:r>
            <a:endParaRPr sz="1300"/>
          </a:p>
        </p:txBody>
      </p:sp>
      <p:pic>
        <p:nvPicPr>
          <p:cNvPr id="97" name="Google Shape;97;p22"/>
          <p:cNvPicPr preferRelativeResize="0"/>
          <p:nvPr/>
        </p:nvPicPr>
        <p:blipFill rotWithShape="1">
          <a:blip r:embed="rId5">
            <a:alphaModFix/>
          </a:blip>
          <a:srcRect b="66208" l="0" r="0" t="0"/>
          <a:stretch/>
        </p:blipFill>
        <p:spPr>
          <a:xfrm>
            <a:off x="0" y="4504596"/>
            <a:ext cx="9144000" cy="63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66343" y="4546005"/>
            <a:ext cx="1460032" cy="404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406950" cy="29601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6950" y="0"/>
            <a:ext cx="4737050" cy="3162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70850" y="1716850"/>
            <a:ext cx="4737050" cy="3199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2188338"/>
            <a:ext cx="4070850" cy="2728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4"/>
          <p:cNvSpPr txBox="1"/>
          <p:nvPr/>
        </p:nvSpPr>
        <p:spPr>
          <a:xfrm>
            <a:off x="4081950" y="1251125"/>
            <a:ext cx="4897200" cy="32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ven Pro"/>
              <a:buChar char="●"/>
            </a:pPr>
            <a:r>
              <a:rPr lang="en-GB" sz="1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Java-based web app</a:t>
            </a:r>
            <a:endParaRPr sz="18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ven Pro"/>
              <a:buChar char="○"/>
            </a:pPr>
            <a:r>
              <a:rPr lang="en-GB" sz="1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Tomcat/Jetty</a:t>
            </a:r>
            <a:endParaRPr sz="18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ven Pro"/>
              <a:buChar char="○"/>
            </a:pPr>
            <a:r>
              <a:rPr lang="en-GB" sz="1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PostgreSQL(+PostGIS)</a:t>
            </a:r>
            <a:endParaRPr sz="18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ven Pro"/>
              <a:buChar char="○"/>
            </a:pPr>
            <a:r>
              <a:rPr lang="en-GB" sz="1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Redis</a:t>
            </a:r>
            <a:endParaRPr sz="18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ven Pro"/>
              <a:buChar char="●"/>
            </a:pPr>
            <a:r>
              <a:rPr lang="en-GB" sz="1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Javascript SPA</a:t>
            </a:r>
            <a:endParaRPr sz="18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ven Pro"/>
              <a:buChar char="●"/>
            </a:pPr>
            <a:r>
              <a:rPr lang="en-GB" sz="1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API-integrations:</a:t>
            </a:r>
            <a:endParaRPr sz="18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ven Pro"/>
              <a:buChar char="○"/>
            </a:pPr>
            <a:r>
              <a:rPr lang="en-GB" sz="1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WMS/WMTS/WFS etc OGC-APIs</a:t>
            </a:r>
            <a:endParaRPr sz="18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ven Pro"/>
              <a:buChar char="○"/>
            </a:pPr>
            <a:r>
              <a:rPr lang="en-GB" sz="1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Vector tile</a:t>
            </a:r>
            <a:endParaRPr sz="18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ven Pro"/>
              <a:buChar char="○"/>
            </a:pPr>
            <a:r>
              <a:rPr lang="en-GB" sz="1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Bing, ArcGIS</a:t>
            </a:r>
            <a:endParaRPr sz="18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ven Pro"/>
              <a:buChar char="○"/>
            </a:pPr>
            <a:r>
              <a:rPr lang="en-GB" sz="1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Statistical data PxWeb, SotkaNET</a:t>
            </a:r>
            <a:endParaRPr sz="18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aven Pro"/>
              <a:buChar char="○"/>
            </a:pPr>
            <a:r>
              <a:rPr lang="en-GB" sz="18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Search backend</a:t>
            </a:r>
            <a:endParaRPr sz="18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112" name="Google Shape;11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750" y="368675"/>
            <a:ext cx="3711700" cy="412312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Runtime environment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5"/>
          <p:cNvSpPr txBox="1"/>
          <p:nvPr>
            <p:ph type="title"/>
          </p:nvPr>
        </p:nvSpPr>
        <p:spPr>
          <a:xfrm>
            <a:off x="311700" y="26349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Main configuration file: </a:t>
            </a:r>
            <a:r>
              <a:rPr b="1" lang="en-GB"/>
              <a:t>oskari-ext.properties</a:t>
            </a:r>
            <a:endParaRPr b="1"/>
          </a:p>
        </p:txBody>
      </p:sp>
      <p:sp>
        <p:nvSpPr>
          <p:cNvPr id="119" name="Google Shape;119;p25"/>
          <p:cNvSpPr txBox="1"/>
          <p:nvPr>
            <p:ph idx="1" type="body"/>
          </p:nvPr>
        </p:nvSpPr>
        <p:spPr>
          <a:xfrm>
            <a:off x="311700" y="920233"/>
            <a:ext cx="8520600" cy="16329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98000" lIns="198000" spcFirstLastPara="1" rIns="198000" wrap="square" tIns="198000">
            <a:spAutoFit/>
          </a:bodyPr>
          <a:lstStyle/>
          <a:p>
            <a:pPr indent="0" lvl="0" marL="179999" marR="179999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latin typeface="Roboto Mono Medium"/>
                <a:ea typeface="Roboto Mono Medium"/>
                <a:cs typeface="Roboto Mono Medium"/>
                <a:sym typeface="Roboto Mono Medium"/>
              </a:rPr>
              <a:t># change to match your database connection parameters</a:t>
            </a:r>
            <a:br>
              <a:rPr lang="en-GB">
                <a:latin typeface="Roboto Mono Medium"/>
                <a:ea typeface="Roboto Mono Medium"/>
                <a:cs typeface="Roboto Mono Medium"/>
                <a:sym typeface="Roboto Mono Medium"/>
              </a:rPr>
            </a:br>
            <a:r>
              <a:rPr lang="en-GB">
                <a:latin typeface="Roboto Mono Medium"/>
                <a:ea typeface="Roboto Mono Medium"/>
                <a:cs typeface="Roboto Mono Medium"/>
                <a:sym typeface="Roboto Mono Medium"/>
              </a:rPr>
              <a:t>db.url = jdbc:postgresql://localhost:5432/oskaridb</a:t>
            </a:r>
            <a:br>
              <a:rPr lang="en-GB">
                <a:latin typeface="Roboto Mono Medium"/>
                <a:ea typeface="Roboto Mono Medium"/>
                <a:cs typeface="Roboto Mono Medium"/>
                <a:sym typeface="Roboto Mono Medium"/>
              </a:rPr>
            </a:br>
            <a:r>
              <a:rPr lang="en-GB">
                <a:latin typeface="Roboto Mono Medium"/>
                <a:ea typeface="Roboto Mono Medium"/>
                <a:cs typeface="Roboto Mono Medium"/>
                <a:sym typeface="Roboto Mono Medium"/>
              </a:rPr>
              <a:t>db.username = oskari</a:t>
            </a:r>
            <a:br>
              <a:rPr lang="en-GB">
                <a:latin typeface="Roboto Mono Medium"/>
                <a:ea typeface="Roboto Mono Medium"/>
                <a:cs typeface="Roboto Mono Medium"/>
                <a:sym typeface="Roboto Mono Medium"/>
              </a:rPr>
            </a:br>
            <a:r>
              <a:rPr lang="en-GB">
                <a:latin typeface="Roboto Mono Medium"/>
                <a:ea typeface="Roboto Mono Medium"/>
                <a:cs typeface="Roboto Mono Medium"/>
                <a:sym typeface="Roboto Mono Medium"/>
              </a:rPr>
              <a:t>db.password = oskari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sp>
        <p:nvSpPr>
          <p:cNvPr id="120" name="Google Shape;120;p25"/>
          <p:cNvSpPr txBox="1"/>
          <p:nvPr/>
        </p:nvSpPr>
        <p:spPr>
          <a:xfrm>
            <a:off x="5820875" y="108600"/>
            <a:ext cx="3345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21" name="Google Shape;121;p25"/>
          <p:cNvSpPr txBox="1"/>
          <p:nvPr/>
        </p:nvSpPr>
        <p:spPr>
          <a:xfrm>
            <a:off x="317675" y="2700330"/>
            <a:ext cx="8554800" cy="5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Overrides using ENV-variables:</a:t>
            </a:r>
            <a:endParaRPr sz="1800">
              <a:solidFill>
                <a:schemeClr val="dk1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122" name="Google Shape;122;p25"/>
          <p:cNvSpPr txBox="1"/>
          <p:nvPr>
            <p:ph idx="1" type="body"/>
          </p:nvPr>
        </p:nvSpPr>
        <p:spPr>
          <a:xfrm>
            <a:off x="334775" y="3175365"/>
            <a:ext cx="8520600" cy="13143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98000" lIns="198000" spcFirstLastPara="1" rIns="198000" wrap="square" tIns="198000">
            <a:spAutoFit/>
          </a:bodyPr>
          <a:lstStyle/>
          <a:p>
            <a:pPr indent="0" lvl="0" marL="179999" marR="179999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latin typeface="Roboto Mono Medium"/>
                <a:ea typeface="Roboto Mono Medium"/>
                <a:cs typeface="Roboto Mono Medium"/>
                <a:sym typeface="Roboto Mono Medium"/>
              </a:rPr>
              <a:t>OSKARI_DB_URL=jdbc:postgresql://somehost:5432/somedb</a:t>
            </a:r>
            <a:br>
              <a:rPr lang="en-GB">
                <a:latin typeface="Roboto Mono Medium"/>
                <a:ea typeface="Roboto Mono Medium"/>
                <a:cs typeface="Roboto Mono Medium"/>
                <a:sym typeface="Roboto Mono Medium"/>
              </a:rPr>
            </a:br>
            <a:r>
              <a:rPr lang="en-GB">
                <a:latin typeface="Roboto Mono Medium"/>
                <a:ea typeface="Roboto Mono Medium"/>
                <a:cs typeface="Roboto Mono Medium"/>
                <a:sym typeface="Roboto Mono Medium"/>
              </a:rPr>
              <a:t>OSKARI_DB_USERNAME=someuser</a:t>
            </a:r>
            <a:br>
              <a:rPr lang="en-GB">
                <a:latin typeface="Roboto Mono Medium"/>
                <a:ea typeface="Roboto Mono Medium"/>
                <a:cs typeface="Roboto Mono Medium"/>
                <a:sym typeface="Roboto Mono Medium"/>
              </a:rPr>
            </a:br>
            <a:r>
              <a:rPr lang="en-GB">
                <a:latin typeface="Roboto Mono Medium"/>
                <a:ea typeface="Roboto Mono Medium"/>
                <a:cs typeface="Roboto Mono Medium"/>
                <a:sym typeface="Roboto Mono Medium"/>
              </a:rPr>
              <a:t>OSKARI_DB_PASSWORD=passwd</a:t>
            </a:r>
            <a:endParaRPr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315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Open source</a:t>
            </a:r>
            <a:endParaRPr b="1" sz="315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https://github.com/oskariorg</a:t>
            </a:r>
            <a:endParaRPr sz="2600" u="sng">
              <a:solidFill>
                <a:srgbClr val="1155CC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93700" lvl="0" marL="863600" rtl="0" algn="l">
              <a:spcBef>
                <a:spcPts val="1200"/>
              </a:spcBef>
              <a:spcAft>
                <a:spcPts val="0"/>
              </a:spcAft>
              <a:buClr>
                <a:srgbClr val="222222"/>
              </a:buClr>
              <a:buSzPts val="2600"/>
              <a:buFont typeface="Arial"/>
              <a:buChar char="●"/>
            </a:pPr>
            <a:r>
              <a:rPr lang="en-GB" sz="260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sample-server-extension</a:t>
            </a:r>
            <a:endParaRPr sz="26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93700" lvl="1" marL="17018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600"/>
              <a:buFont typeface="Arial"/>
              <a:buChar char="■"/>
            </a:pPr>
            <a:r>
              <a:rPr lang="en-GB" sz="26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oskari-server</a:t>
            </a:r>
            <a:endParaRPr sz="26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93700" lvl="0" marL="8636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600"/>
              <a:buFont typeface="Arial"/>
              <a:buChar char="●"/>
            </a:pPr>
            <a:r>
              <a:rPr lang="en-GB" sz="260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sample-application</a:t>
            </a:r>
            <a:endParaRPr sz="26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93700" lvl="1" marL="17018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600"/>
              <a:buFont typeface="Arial"/>
              <a:buChar char="■"/>
            </a:pPr>
            <a:r>
              <a:rPr lang="en-GB" sz="26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oskari-frontend</a:t>
            </a:r>
            <a:endParaRPr sz="26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93700" lvl="1" marL="17018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600"/>
              <a:buFont typeface="Arial"/>
              <a:buChar char="■"/>
            </a:pPr>
            <a:r>
              <a:rPr lang="en-GB" sz="26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oskari-frontend-contrib</a:t>
            </a:r>
            <a:endParaRPr sz="26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600"/>
          </a:p>
        </p:txBody>
      </p:sp>
      <p:pic>
        <p:nvPicPr>
          <p:cNvPr id="129" name="Google Shape;12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70875" y="1152476"/>
            <a:ext cx="2084375" cy="211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7"/>
          <p:cNvSpPr txBox="1"/>
          <p:nvPr>
            <p:ph type="title"/>
          </p:nvPr>
        </p:nvSpPr>
        <p:spPr>
          <a:xfrm>
            <a:off x="4958750" y="445025"/>
            <a:ext cx="387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UI-concepts</a:t>
            </a:r>
            <a:endParaRPr/>
          </a:p>
        </p:txBody>
      </p:sp>
      <p:sp>
        <p:nvSpPr>
          <p:cNvPr id="135" name="Google Shape;135;p27"/>
          <p:cNvSpPr txBox="1"/>
          <p:nvPr>
            <p:ph idx="1" type="body"/>
          </p:nvPr>
        </p:nvSpPr>
        <p:spPr>
          <a:xfrm>
            <a:off x="4958700" y="1152475"/>
            <a:ext cx="3873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1670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500"/>
              <a:t>“tile”</a:t>
            </a:r>
            <a:endParaRPr sz="1500"/>
          </a:p>
          <a:p>
            <a:pPr indent="-31670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500"/>
              <a:t>“flyout”</a:t>
            </a:r>
            <a:endParaRPr sz="1500"/>
          </a:p>
          <a:p>
            <a:pPr indent="-31670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500"/>
              <a:t>“bundle”</a:t>
            </a:r>
            <a:endParaRPr sz="1500"/>
          </a:p>
          <a:p>
            <a:pPr indent="-31670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500"/>
              <a:t>“app setup”</a:t>
            </a:r>
            <a:endParaRPr sz="1500"/>
          </a:p>
          <a:p>
            <a:pPr indent="-31670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500"/>
              <a:t>“popup”</a:t>
            </a:r>
            <a:endParaRPr sz="1500"/>
          </a:p>
          <a:p>
            <a:pPr indent="-31670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500"/>
              <a:t>“toolbar”</a:t>
            </a:r>
            <a:endParaRPr sz="1500"/>
          </a:p>
          <a:p>
            <a:pPr indent="-31670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500"/>
              <a:t>“plugin”</a:t>
            </a:r>
            <a:endParaRPr sz="1500"/>
          </a:p>
          <a:p>
            <a:pPr indent="-31670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500"/>
              <a:t>“event”</a:t>
            </a:r>
            <a:endParaRPr sz="1500"/>
          </a:p>
          <a:p>
            <a:pPr indent="-31670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500"/>
              <a:t>“request”</a:t>
            </a:r>
            <a:endParaRPr sz="1500"/>
          </a:p>
          <a:p>
            <a:pPr indent="-316706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500"/>
              <a:t>“action route”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" y="0"/>
            <a:ext cx="4642757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7" name="Google Shape;137;p27"/>
          <p:cNvCxnSpPr/>
          <p:nvPr/>
        </p:nvCxnSpPr>
        <p:spPr>
          <a:xfrm rot="10800000">
            <a:off x="724525" y="1197275"/>
            <a:ext cx="605700" cy="66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8" name="Google Shape;138;p27"/>
          <p:cNvCxnSpPr/>
          <p:nvPr/>
        </p:nvCxnSpPr>
        <p:spPr>
          <a:xfrm flipH="1" rot="10800000">
            <a:off x="2246600" y="1108600"/>
            <a:ext cx="391800" cy="376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9" name="Google Shape;139;p27"/>
          <p:cNvCxnSpPr/>
          <p:nvPr/>
        </p:nvCxnSpPr>
        <p:spPr>
          <a:xfrm rot="10800000">
            <a:off x="1958375" y="354675"/>
            <a:ext cx="0" cy="487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0" name="Google Shape;140;p27"/>
          <p:cNvCxnSpPr/>
          <p:nvPr/>
        </p:nvCxnSpPr>
        <p:spPr>
          <a:xfrm rot="10800000">
            <a:off x="1278675" y="524950"/>
            <a:ext cx="672300" cy="324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1" name="Google Shape;141;p27"/>
          <p:cNvCxnSpPr/>
          <p:nvPr/>
        </p:nvCxnSpPr>
        <p:spPr>
          <a:xfrm flipH="1">
            <a:off x="817750" y="1973150"/>
            <a:ext cx="638100" cy="105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2" name="Google Shape;142;p27"/>
          <p:cNvCxnSpPr/>
          <p:nvPr/>
        </p:nvCxnSpPr>
        <p:spPr>
          <a:xfrm flipH="1">
            <a:off x="1788275" y="2187475"/>
            <a:ext cx="88800" cy="6504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Customization: default content/functionality setup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8" name="Google Shape;14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300"/>
            <a:ext cx="8520599" cy="30156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Customization: default content/functionality setup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47899"/>
            <a:ext cx="8520601" cy="33072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skari slides">
  <a:themeElements>
    <a:clrScheme name="Simple Light">
      <a:dk1>
        <a:srgbClr val="222222"/>
      </a:dk1>
      <a:lt1>
        <a:srgbClr val="FFFFFF"/>
      </a:lt1>
      <a:dk2>
        <a:srgbClr val="FFD400"/>
      </a:dk2>
      <a:lt2>
        <a:srgbClr val="114B5F"/>
      </a:lt2>
      <a:accent1>
        <a:srgbClr val="A3C4BC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